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5" r:id="rId3"/>
    <p:sldId id="285" r:id="rId4"/>
    <p:sldId id="291" r:id="rId5"/>
    <p:sldId id="286" r:id="rId6"/>
    <p:sldId id="290" r:id="rId7"/>
    <p:sldId id="272" r:id="rId8"/>
    <p:sldId id="283" r:id="rId9"/>
    <p:sldId id="284" r:id="rId10"/>
    <p:sldId id="293" r:id="rId11"/>
    <p:sldId id="270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ΟΥΤΖΙΑΚΟΥΤΖΙΔΟΥ" initials="ΧΚ" lastIdx="1" clrIdx="0">
    <p:extLst>
      <p:ext uri="{19B8F6BF-5375-455C-9EA6-DF929625EA0E}">
        <p15:presenceInfo xmlns="" xmlns:p15="http://schemas.microsoft.com/office/powerpoint/2012/main" userId="080c59ee3989e6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33"/>
    <a:srgbClr val="FF9900"/>
    <a:srgbClr val="0295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2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7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FF26-EE8A-4F1C-B063-F3985F13D7F6}" type="datetimeFigureOut">
              <a:rPr lang="el-GR" smtClean="0"/>
              <a:pPr/>
              <a:t>10/9/2021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E4D2-374C-4477-B972-9AD47FE011A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9AEAC-21EC-42CA-A25B-71F3CDC132A7}" type="datetimeFigureOut">
              <a:rPr lang="el-GR" smtClean="0"/>
              <a:pPr/>
              <a:t>10/9/2021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0499E-E26B-402E-83CF-DEE8C9F2CBA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417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95536" y="404664"/>
            <a:ext cx="8352928" cy="6048672"/>
          </a:xfrm>
          <a:prstGeom prst="rect">
            <a:avLst/>
          </a:prstGeom>
          <a:noFill/>
          <a:ln>
            <a:solidFill>
              <a:srgbClr val="F6C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 userDrawn="1"/>
        </p:nvSpPr>
        <p:spPr>
          <a:xfrm>
            <a:off x="280838" y="260648"/>
            <a:ext cx="8582325" cy="6336704"/>
          </a:xfrm>
          <a:prstGeom prst="rect">
            <a:avLst/>
          </a:prstGeom>
          <a:noFill/>
          <a:ln>
            <a:solidFill>
              <a:srgbClr val="C404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7" name="Picture 2" descr="Sit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24" y="5805264"/>
            <a:ext cx="2631107" cy="456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606167" y="2441175"/>
            <a:ext cx="580107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dirty="0">
                <a:solidFill>
                  <a:schemeClr val="bg1"/>
                </a:solidFill>
                <a:latin typeface="Book Antiqua" panose="02040602050305030304" pitchFamily="18" charset="0"/>
              </a:rPr>
              <a:t>Τίτλος</a:t>
            </a:r>
          </a:p>
          <a:p>
            <a:endParaRPr lang="el-GR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Υπότιτλος</a:t>
            </a:r>
          </a:p>
          <a:p>
            <a:endParaRPr lang="el-GR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Όνομα Εισηγητή</a:t>
            </a:r>
          </a:p>
          <a:p>
            <a:endParaRPr lang="en-US" sz="11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606167" y="1528237"/>
            <a:ext cx="6154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bg1"/>
                </a:solidFill>
                <a:latin typeface="Book Antiqua" panose="02040602050305030304" pitchFamily="18" charset="0"/>
              </a:rPr>
              <a:t>Ημερομηνία</a:t>
            </a: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6DC457A3-3167-4B8B-99D6-66EE8A9F58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" r="52214"/>
          <a:stretch/>
        </p:blipFill>
        <p:spPr>
          <a:xfrm>
            <a:off x="7388048" y="1897569"/>
            <a:ext cx="1360416" cy="2846838"/>
          </a:xfrm>
          <a:prstGeom prst="rect">
            <a:avLst/>
          </a:prstGeom>
        </p:spPr>
      </p:pic>
      <p:sp>
        <p:nvSpPr>
          <p:cNvPr id="24" name="Rectangle 17">
            <a:extLst>
              <a:ext uri="{FF2B5EF4-FFF2-40B4-BE49-F238E27FC236}">
                <a16:creationId xmlns="" xmlns:a16="http://schemas.microsoft.com/office/drawing/2014/main" id="{BBCDB108-EE35-4069-AC46-78C8C37E251B}"/>
              </a:ext>
            </a:extLst>
          </p:cNvPr>
          <p:cNvSpPr/>
          <p:nvPr userDrawn="1"/>
        </p:nvSpPr>
        <p:spPr>
          <a:xfrm>
            <a:off x="539552" y="603160"/>
            <a:ext cx="52920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ΜΟΔΙΠ| ΠΑΝΕΠΙΣΤΗΜΙΟ</a:t>
            </a:r>
            <a:r>
              <a:rPr lang="el-GR" sz="1100" b="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ΔΥΤΙΚΗΣ ΜΑΚΕΔΟΝΙΑΣ</a:t>
            </a:r>
            <a:endParaRPr lang="el-GR" sz="1100" b="1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8CAA8C4-1DC6-4FDA-8B44-80F0E6B6085D}"/>
              </a:ext>
            </a:extLst>
          </p:cNvPr>
          <p:cNvSpPr txBox="1"/>
          <p:nvPr userDrawn="1"/>
        </p:nvSpPr>
        <p:spPr>
          <a:xfrm>
            <a:off x="5299215" y="5890483"/>
            <a:ext cx="32000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1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>uowm.gr</a:t>
            </a:r>
            <a:r>
              <a:rPr lang="en-GB" sz="11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>| </a:t>
            </a:r>
            <a:r>
              <a:rPr lang="el-GR" sz="11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+mn-ea"/>
                <a:cs typeface="+mn-cs"/>
              </a:rPr>
              <a:t>Κοίλα Κοζάνης, Τ.Κ. 501 00</a:t>
            </a:r>
          </a:p>
        </p:txBody>
      </p:sp>
    </p:spTree>
    <p:extLst>
      <p:ext uri="{BB962C8B-B14F-4D97-AF65-F5344CB8AC3E}">
        <p14:creationId xmlns="" xmlns:p14="http://schemas.microsoft.com/office/powerpoint/2010/main" val="256619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Εικόνα 15">
            <a:extLst>
              <a:ext uri="{FF2B5EF4-FFF2-40B4-BE49-F238E27FC236}">
                <a16:creationId xmlns="" xmlns:a16="http://schemas.microsoft.com/office/drawing/2014/main" id="{B76F8FA3-2E12-4F15-A629-7EDE29D0F3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412"/>
          <a:stretch/>
        </p:blipFill>
        <p:spPr>
          <a:xfrm>
            <a:off x="7739843" y="2044113"/>
            <a:ext cx="1404157" cy="277566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165304"/>
            <a:ext cx="9143999" cy="692696"/>
          </a:xfrm>
          <a:prstGeom prst="rect">
            <a:avLst/>
          </a:prstGeom>
          <a:solidFill>
            <a:srgbClr val="029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 userDrawn="1"/>
        </p:nvSpPr>
        <p:spPr>
          <a:xfrm>
            <a:off x="888274" y="6381328"/>
            <a:ext cx="5555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ΜΟΔΙΠ | Πανεπιστήμιο Δυτικής Μακεδονίας | Κοίλα Κοζάνης 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ln w="38100">
            <a:solidFill>
              <a:srgbClr val="F6CA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rgbClr val="C404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01213" y="274638"/>
            <a:ext cx="7385586" cy="1143000"/>
          </a:xfrm>
        </p:spPr>
        <p:txBody>
          <a:bodyPr/>
          <a:lstStyle>
            <a:lvl1pPr algn="l">
              <a:defRPr b="1">
                <a:solidFill>
                  <a:srgbClr val="0295B2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l-GR" dirty="0"/>
              <a:t>Τίτλος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ook Antiqua" panose="02040602050305030304" pitchFamily="18" charset="0"/>
              </a:defRPr>
            </a:lvl1pPr>
          </a:lstStyle>
          <a:p>
            <a:fld id="{EA72E95C-41E8-4DDB-B613-23E3D87D83EA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4" name="Ομάδα 3">
            <a:extLst>
              <a:ext uri="{FF2B5EF4-FFF2-40B4-BE49-F238E27FC236}">
                <a16:creationId xmlns="" xmlns:a16="http://schemas.microsoft.com/office/drawing/2014/main" id="{13811BFB-DA49-41C3-BB4F-68BBC488E462}"/>
              </a:ext>
            </a:extLst>
          </p:cNvPr>
          <p:cNvGrpSpPr/>
          <p:nvPr userDrawn="1"/>
        </p:nvGrpSpPr>
        <p:grpSpPr>
          <a:xfrm>
            <a:off x="457200" y="648199"/>
            <a:ext cx="545637" cy="432048"/>
            <a:chOff x="457200" y="648199"/>
            <a:chExt cx="545637" cy="432048"/>
          </a:xfrm>
        </p:grpSpPr>
        <p:sp>
          <p:nvSpPr>
            <p:cNvPr id="11" name="Rectangle 14">
              <a:extLst>
                <a:ext uri="{FF2B5EF4-FFF2-40B4-BE49-F238E27FC236}">
                  <a16:creationId xmlns="" xmlns:a16="http://schemas.microsoft.com/office/drawing/2014/main" id="{7ECCD608-D95C-4D44-A4BF-7EED9578F1F0}"/>
                </a:ext>
              </a:extLst>
            </p:cNvPr>
            <p:cNvSpPr/>
            <p:nvPr userDrawn="1"/>
          </p:nvSpPr>
          <p:spPr>
            <a:xfrm>
              <a:off x="457200" y="648199"/>
              <a:ext cx="431074" cy="432048"/>
            </a:xfrm>
            <a:prstGeom prst="rect">
              <a:avLst/>
            </a:prstGeom>
            <a:noFill/>
            <a:ln>
              <a:solidFill>
                <a:srgbClr val="F6CA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="" xmlns:a16="http://schemas.microsoft.com/office/drawing/2014/main" id="{44BFB663-A999-4646-947C-81E027439D0A}"/>
                </a:ext>
              </a:extLst>
            </p:cNvPr>
            <p:cNvSpPr/>
            <p:nvPr userDrawn="1"/>
          </p:nvSpPr>
          <p:spPr>
            <a:xfrm>
              <a:off x="755576" y="747719"/>
              <a:ext cx="247261" cy="233008"/>
            </a:xfrm>
            <a:prstGeom prst="rect">
              <a:avLst/>
            </a:prstGeom>
            <a:noFill/>
            <a:ln>
              <a:solidFill>
                <a:srgbClr val="C40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C5155EE3-67DB-4462-AABD-E2C3C69473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1176"/>
          <a:stretch/>
        </p:blipFill>
        <p:spPr>
          <a:xfrm>
            <a:off x="429515" y="6367920"/>
            <a:ext cx="326061" cy="322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829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Εικόνα 22">
            <a:extLst>
              <a:ext uri="{FF2B5EF4-FFF2-40B4-BE49-F238E27FC236}">
                <a16:creationId xmlns="" xmlns:a16="http://schemas.microsoft.com/office/drawing/2014/main" id="{3724BA6A-940E-4AEA-8691-3A2BCFDF5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412"/>
          <a:stretch/>
        </p:blipFill>
        <p:spPr>
          <a:xfrm>
            <a:off x="7739843" y="2044113"/>
            <a:ext cx="1404157" cy="27756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165304"/>
            <a:ext cx="9143999" cy="692696"/>
          </a:xfrm>
          <a:prstGeom prst="rect">
            <a:avLst/>
          </a:prstGeom>
          <a:solidFill>
            <a:srgbClr val="029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ln w="38100">
            <a:solidFill>
              <a:srgbClr val="F6CA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rgbClr val="C404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Book Antiqua" panose="02040602050305030304" pitchFamily="18" charset="0"/>
              </a:defRPr>
            </a:lvl1pPr>
          </a:lstStyle>
          <a:p>
            <a:fld id="{EA72E95C-41E8-4DDB-B613-23E3D87D83E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857AD348-2AB8-4A7F-A87A-0C88FF3C1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13" y="274638"/>
            <a:ext cx="7385586" cy="1143000"/>
          </a:xfrm>
        </p:spPr>
        <p:txBody>
          <a:bodyPr/>
          <a:lstStyle>
            <a:lvl1pPr algn="l">
              <a:defRPr b="1">
                <a:solidFill>
                  <a:srgbClr val="0295B2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l-GR" dirty="0"/>
              <a:t>Τίτλος</a:t>
            </a:r>
          </a:p>
        </p:txBody>
      </p:sp>
      <p:grpSp>
        <p:nvGrpSpPr>
          <p:cNvPr id="18" name="Ομάδα 17">
            <a:extLst>
              <a:ext uri="{FF2B5EF4-FFF2-40B4-BE49-F238E27FC236}">
                <a16:creationId xmlns="" xmlns:a16="http://schemas.microsoft.com/office/drawing/2014/main" id="{50C7419D-0A81-4448-A051-B3082F91E6C8}"/>
              </a:ext>
            </a:extLst>
          </p:cNvPr>
          <p:cNvGrpSpPr/>
          <p:nvPr userDrawn="1"/>
        </p:nvGrpSpPr>
        <p:grpSpPr>
          <a:xfrm>
            <a:off x="457200" y="648199"/>
            <a:ext cx="545637" cy="432048"/>
            <a:chOff x="457200" y="648199"/>
            <a:chExt cx="545637" cy="432048"/>
          </a:xfrm>
        </p:grpSpPr>
        <p:sp>
          <p:nvSpPr>
            <p:cNvPr id="19" name="Rectangle 14">
              <a:extLst>
                <a:ext uri="{FF2B5EF4-FFF2-40B4-BE49-F238E27FC236}">
                  <a16:creationId xmlns="" xmlns:a16="http://schemas.microsoft.com/office/drawing/2014/main" id="{CE8B7578-D474-41E5-8BB8-64914A116F35}"/>
                </a:ext>
              </a:extLst>
            </p:cNvPr>
            <p:cNvSpPr/>
            <p:nvPr userDrawn="1"/>
          </p:nvSpPr>
          <p:spPr>
            <a:xfrm>
              <a:off x="457200" y="648199"/>
              <a:ext cx="431074" cy="432048"/>
            </a:xfrm>
            <a:prstGeom prst="rect">
              <a:avLst/>
            </a:prstGeom>
            <a:noFill/>
            <a:ln>
              <a:solidFill>
                <a:srgbClr val="F6CA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Rectangle 15">
              <a:extLst>
                <a:ext uri="{FF2B5EF4-FFF2-40B4-BE49-F238E27FC236}">
                  <a16:creationId xmlns="" xmlns:a16="http://schemas.microsoft.com/office/drawing/2014/main" id="{993BBD91-893B-4EFF-A35F-F77F88AA0A04}"/>
                </a:ext>
              </a:extLst>
            </p:cNvPr>
            <p:cNvSpPr/>
            <p:nvPr userDrawn="1"/>
          </p:nvSpPr>
          <p:spPr>
            <a:xfrm>
              <a:off x="755576" y="747719"/>
              <a:ext cx="247261" cy="233008"/>
            </a:xfrm>
            <a:prstGeom prst="rect">
              <a:avLst/>
            </a:prstGeom>
            <a:noFill/>
            <a:ln>
              <a:solidFill>
                <a:srgbClr val="C40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1" name="Rectangle 7">
            <a:extLst>
              <a:ext uri="{FF2B5EF4-FFF2-40B4-BE49-F238E27FC236}">
                <a16:creationId xmlns="" xmlns:a16="http://schemas.microsoft.com/office/drawing/2014/main" id="{A8F43818-AF5A-4EAC-875D-16437543C711}"/>
              </a:ext>
            </a:extLst>
          </p:cNvPr>
          <p:cNvSpPr/>
          <p:nvPr userDrawn="1"/>
        </p:nvSpPr>
        <p:spPr>
          <a:xfrm>
            <a:off x="888274" y="6381328"/>
            <a:ext cx="5555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Τίτλος | Υπότιτλος | Εισηγητής </a:t>
            </a:r>
          </a:p>
        </p:txBody>
      </p:sp>
      <p:pic>
        <p:nvPicPr>
          <p:cNvPr id="22" name="Εικόνα 21">
            <a:extLst>
              <a:ext uri="{FF2B5EF4-FFF2-40B4-BE49-F238E27FC236}">
                <a16:creationId xmlns="" xmlns:a16="http://schemas.microsoft.com/office/drawing/2014/main" id="{D33D028C-4025-47E1-9806-93815901E2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1176"/>
          <a:stretch/>
        </p:blipFill>
        <p:spPr>
          <a:xfrm>
            <a:off x="429515" y="6367920"/>
            <a:ext cx="326061" cy="322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055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21ECCE59-386A-4785-803C-03A769F565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412"/>
          <a:stretch/>
        </p:blipFill>
        <p:spPr>
          <a:xfrm>
            <a:off x="7739843" y="2044113"/>
            <a:ext cx="1404157" cy="277566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10" name="Rectangle 9"/>
          <p:cNvSpPr/>
          <p:nvPr userDrawn="1"/>
        </p:nvSpPr>
        <p:spPr>
          <a:xfrm>
            <a:off x="0" y="6165304"/>
            <a:ext cx="9143999" cy="692696"/>
          </a:xfrm>
          <a:prstGeom prst="rect">
            <a:avLst/>
          </a:prstGeom>
          <a:solidFill>
            <a:srgbClr val="029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ln w="38100">
            <a:solidFill>
              <a:srgbClr val="F6CA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093296"/>
            <a:ext cx="9144000" cy="0"/>
          </a:xfrm>
          <a:prstGeom prst="line">
            <a:avLst/>
          </a:prstGeom>
          <a:ln w="38100">
            <a:solidFill>
              <a:srgbClr val="C404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Book Antiqua" panose="02040602050305030304" pitchFamily="18" charset="0"/>
              </a:defRPr>
            </a:lvl1pPr>
          </a:lstStyle>
          <a:p>
            <a:fld id="{EA72E95C-41E8-4DDB-B613-23E3D87D83EA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9" name="Title 1">
            <a:extLst>
              <a:ext uri="{FF2B5EF4-FFF2-40B4-BE49-F238E27FC236}">
                <a16:creationId xmlns="" xmlns:a16="http://schemas.microsoft.com/office/drawing/2014/main" id="{DA6A079F-2117-4696-87D8-6F1BEFA70B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1213" y="274638"/>
            <a:ext cx="7385586" cy="1143000"/>
          </a:xfrm>
        </p:spPr>
        <p:txBody>
          <a:bodyPr/>
          <a:lstStyle>
            <a:lvl1pPr algn="l">
              <a:defRPr b="1">
                <a:solidFill>
                  <a:srgbClr val="0295B2"/>
                </a:solidFill>
                <a:latin typeface="Book Antiqua" panose="02040602050305030304" pitchFamily="18" charset="0"/>
              </a:defRPr>
            </a:lvl1pPr>
          </a:lstStyle>
          <a:p>
            <a:r>
              <a:rPr lang="el-GR" dirty="0"/>
              <a:t>Τίτλος</a:t>
            </a:r>
          </a:p>
        </p:txBody>
      </p:sp>
      <p:grpSp>
        <p:nvGrpSpPr>
          <p:cNvPr id="20" name="Ομάδα 19">
            <a:extLst>
              <a:ext uri="{FF2B5EF4-FFF2-40B4-BE49-F238E27FC236}">
                <a16:creationId xmlns="" xmlns:a16="http://schemas.microsoft.com/office/drawing/2014/main" id="{22332DB3-737D-4F33-9305-70A5726033FF}"/>
              </a:ext>
            </a:extLst>
          </p:cNvPr>
          <p:cNvGrpSpPr/>
          <p:nvPr userDrawn="1"/>
        </p:nvGrpSpPr>
        <p:grpSpPr>
          <a:xfrm>
            <a:off x="457200" y="648199"/>
            <a:ext cx="545637" cy="432048"/>
            <a:chOff x="457200" y="648199"/>
            <a:chExt cx="545637" cy="432048"/>
          </a:xfrm>
        </p:grpSpPr>
        <p:sp>
          <p:nvSpPr>
            <p:cNvPr id="21" name="Rectangle 14">
              <a:extLst>
                <a:ext uri="{FF2B5EF4-FFF2-40B4-BE49-F238E27FC236}">
                  <a16:creationId xmlns="" xmlns:a16="http://schemas.microsoft.com/office/drawing/2014/main" id="{C3F09614-210D-424E-8DBC-1AF1AF44AF8B}"/>
                </a:ext>
              </a:extLst>
            </p:cNvPr>
            <p:cNvSpPr/>
            <p:nvPr userDrawn="1"/>
          </p:nvSpPr>
          <p:spPr>
            <a:xfrm>
              <a:off x="457200" y="648199"/>
              <a:ext cx="431074" cy="432048"/>
            </a:xfrm>
            <a:prstGeom prst="rect">
              <a:avLst/>
            </a:prstGeom>
            <a:noFill/>
            <a:ln>
              <a:solidFill>
                <a:srgbClr val="F6CA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="" xmlns:a16="http://schemas.microsoft.com/office/drawing/2014/main" id="{AA35FF50-BE7A-47D8-8CEC-6E0ECDD5EBCD}"/>
                </a:ext>
              </a:extLst>
            </p:cNvPr>
            <p:cNvSpPr/>
            <p:nvPr userDrawn="1"/>
          </p:nvSpPr>
          <p:spPr>
            <a:xfrm>
              <a:off x="755576" y="747719"/>
              <a:ext cx="247261" cy="233008"/>
            </a:xfrm>
            <a:prstGeom prst="rect">
              <a:avLst/>
            </a:prstGeom>
            <a:noFill/>
            <a:ln>
              <a:solidFill>
                <a:srgbClr val="C40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3" name="Rectangle 7">
            <a:extLst>
              <a:ext uri="{FF2B5EF4-FFF2-40B4-BE49-F238E27FC236}">
                <a16:creationId xmlns="" xmlns:a16="http://schemas.microsoft.com/office/drawing/2014/main" id="{C2451CA9-0581-436F-832F-B34458D815D9}"/>
              </a:ext>
            </a:extLst>
          </p:cNvPr>
          <p:cNvSpPr/>
          <p:nvPr userDrawn="1"/>
        </p:nvSpPr>
        <p:spPr>
          <a:xfrm>
            <a:off x="888274" y="6381328"/>
            <a:ext cx="5555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Τίτλος | Υπότιτλος | Εισηγητής </a:t>
            </a:r>
          </a:p>
        </p:txBody>
      </p:sp>
      <p:pic>
        <p:nvPicPr>
          <p:cNvPr id="24" name="Εικόνα 23">
            <a:extLst>
              <a:ext uri="{FF2B5EF4-FFF2-40B4-BE49-F238E27FC236}">
                <a16:creationId xmlns="" xmlns:a16="http://schemas.microsoft.com/office/drawing/2014/main" id="{08AA9B57-4C5D-49EB-9528-E2CF885F56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1176"/>
          <a:stretch/>
        </p:blipFill>
        <p:spPr>
          <a:xfrm>
            <a:off x="429515" y="6367920"/>
            <a:ext cx="326061" cy="322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19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370C-F3A0-42D9-8022-30AB09FE403A}" type="datetimeFigureOut">
              <a:rPr lang="el-GR" smtClean="0"/>
              <a:pPr/>
              <a:t>10/9/2021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2E95C-41E8-4DDB-B613-23E3D87D83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5823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modip@uowm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="" xmlns:a16="http://schemas.microsoft.com/office/drawing/2014/main" id="{8C4A0D99-94AE-4822-8D98-88967D100D75}"/>
              </a:ext>
            </a:extLst>
          </p:cNvPr>
          <p:cNvSpPr/>
          <p:nvPr/>
        </p:nvSpPr>
        <p:spPr>
          <a:xfrm>
            <a:off x="785786" y="1285860"/>
            <a:ext cx="604867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latin typeface="Book Antiqua" panose="02040602050305030304" pitchFamily="18" charset="0"/>
              </a:rPr>
              <a:t> </a:t>
            </a:r>
            <a:r>
              <a:rPr lang="el-GR" sz="3200" dirty="0" smtClean="0">
                <a:latin typeface="Book Antiqua" panose="02040602050305030304" pitchFamily="18" charset="0"/>
              </a:rPr>
              <a:t>ΜΗΝΙΑΙΑ ΟΡΓΑΝΩΤΙΚΗ ΣΥΝΑΝΤΗΣΗ ΟΜΕΑ</a:t>
            </a:r>
          </a:p>
          <a:p>
            <a:pPr algn="ctr"/>
            <a:endParaRPr lang="el-GR" sz="3200" dirty="0" smtClean="0">
              <a:latin typeface="Book Antiqua" panose="02040602050305030304" pitchFamily="18" charset="0"/>
            </a:endParaRPr>
          </a:p>
          <a:p>
            <a:pPr algn="ctr"/>
            <a:r>
              <a:rPr lang="el-GR" sz="3200" dirty="0" smtClean="0">
                <a:latin typeface="Book Antiqua" panose="02040602050305030304" pitchFamily="18" charset="0"/>
              </a:rPr>
              <a:t>9-9-2021</a:t>
            </a:r>
          </a:p>
          <a:p>
            <a:endParaRPr lang="el-GR" sz="1600" dirty="0" smtClean="0">
              <a:latin typeface="Book Antiqua" panose="02040602050305030304" pitchFamily="18" charset="0"/>
            </a:endParaRPr>
          </a:p>
          <a:p>
            <a:pPr algn="ctr"/>
            <a:endParaRPr lang="el-GR" sz="3200" dirty="0" smtClean="0">
              <a:latin typeface="Book Antiqua" panose="02040602050305030304" pitchFamily="18" charset="0"/>
            </a:endParaRPr>
          </a:p>
          <a:p>
            <a:pPr algn="ctr"/>
            <a:endParaRPr lang="el-GR" sz="3200" dirty="0" smtClean="0">
              <a:latin typeface="Book Antiqua" panose="02040602050305030304" pitchFamily="18" charset="0"/>
            </a:endParaRPr>
          </a:p>
          <a:p>
            <a:r>
              <a:rPr lang="el-GR" sz="1600" dirty="0" err="1" smtClean="0">
                <a:latin typeface="Book Antiqua" panose="02040602050305030304" pitchFamily="18" charset="0"/>
              </a:rPr>
              <a:t>Κουτζιακουτζίδου</a:t>
            </a:r>
            <a:r>
              <a:rPr lang="el-GR" sz="1600" dirty="0" smtClean="0">
                <a:latin typeface="Book Antiqua" panose="02040602050305030304" pitchFamily="18" charset="0"/>
              </a:rPr>
              <a:t> Χριστίνα</a:t>
            </a:r>
          </a:p>
          <a:p>
            <a:endParaRPr lang="el-G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878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900" dirty="0" smtClean="0"/>
              <a:t>Εισήγηση ΜΟΔΙΠ για έκθεση εσωτερικής αξιολόγησης</a:t>
            </a:r>
            <a:endParaRPr lang="el-GR" sz="3900" dirty="0" smtClean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19975"/>
          </a:xfrm>
        </p:spPr>
        <p:txBody>
          <a:bodyPr>
            <a:normAutofit/>
          </a:bodyPr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Η ΜΟΔΙΠ θα ετοιμάζει εισήγηση, στα πρότυπα της εξωτερικής αξιολόγησης,  αναφορικά με το περιεχόμενο της έκθεσης εσωτερικής αξιολόγησης Τμήματος  με ευρήματα και προτάσεις. </a:t>
            </a:r>
          </a:p>
          <a:p>
            <a:pPr>
              <a:buFont typeface="Wingdings" pitchFamily="2" charset="2"/>
              <a:buChar char="Ø"/>
            </a:pPr>
            <a:endParaRPr lang="el-GR" sz="4800" b="1" dirty="0" smtClean="0"/>
          </a:p>
          <a:p>
            <a:pPr>
              <a:buFont typeface="Wingdings" pitchFamily="2" charset="2"/>
              <a:buChar char="Ø"/>
            </a:pPr>
            <a:endParaRPr lang="el-GR" sz="4800" b="1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7B082A8-59E3-4F3E-8E11-DDF8F7C9B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Σας ευχαριστούμε για </a:t>
            </a:r>
            <a:r>
              <a:rPr lang="el-GR" dirty="0"/>
              <a:t>την προσοχή σας!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2000" dirty="0"/>
              <a:t>ΜΟΔΙΠ</a:t>
            </a:r>
            <a:r>
              <a:rPr lang="en-US" sz="2000" dirty="0"/>
              <a:t> </a:t>
            </a:r>
            <a:r>
              <a:rPr lang="el-GR" sz="2000" dirty="0"/>
              <a:t>Πανεπιστημίου Δυτικής Μακεδονίας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modip@uowm.gr</a:t>
            </a:r>
            <a:endParaRPr lang="en-US" sz="2000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42852"/>
            <a:ext cx="18907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23153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49BE229-B6B4-4EBC-A072-A27C88BB6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Σημαντικά θέματα</a:t>
            </a: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5CB4238-4382-4FB8-A552-AA1F90617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Πιστοποιήσεις νέων ΠΠΣ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Αξιολογήσεις διδακτικού έργου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Αναθεώρηση ΠΠΣ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Ξενόγλωσσα ΠΣ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Ιστοσελίδα Τμήματος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Φοιτητικές Ομάδες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Υπεύθυνος Αποφοίτων 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3000" b="1" dirty="0" smtClean="0"/>
              <a:t>Αναφορά ΜΟΔΙΠ για την έκθεση εσωτερικής αξιολόγησης</a:t>
            </a:r>
          </a:p>
          <a:p>
            <a:pPr lvl="0" algn="just">
              <a:buFont typeface="Wingdings" pitchFamily="2" charset="2"/>
              <a:buChar char="Ø"/>
            </a:pPr>
            <a:endParaRPr lang="el-GR" sz="3000" b="1" dirty="0" smtClean="0"/>
          </a:p>
          <a:p>
            <a:pPr lvl="0" algn="just">
              <a:buFont typeface="Wingdings" pitchFamily="2" charset="2"/>
              <a:buChar char="Ø"/>
            </a:pPr>
            <a:endParaRPr lang="el-GR" sz="3000" b="1" dirty="0" smtClean="0"/>
          </a:p>
          <a:p>
            <a:pPr lvl="0" algn="just">
              <a:buNone/>
            </a:pPr>
            <a:endParaRPr lang="el-GR" sz="3000" b="1" dirty="0" smtClean="0"/>
          </a:p>
          <a:p>
            <a:pPr lvl="0" algn="just"/>
            <a:endParaRPr lang="el-GR" sz="3000" dirty="0" smtClean="0"/>
          </a:p>
          <a:p>
            <a:pPr lvl="0" algn="just">
              <a:buNone/>
            </a:pPr>
            <a:endParaRPr lang="el-GR" sz="3000" dirty="0" smtClean="0"/>
          </a:p>
          <a:p>
            <a:pPr lvl="0" algn="just"/>
            <a:endParaRPr lang="el-GR" sz="3000" dirty="0" smtClean="0"/>
          </a:p>
          <a:p>
            <a:pPr lvl="0"/>
            <a:endParaRPr lang="el-GR" sz="2000" dirty="0" smtClean="0"/>
          </a:p>
          <a:p>
            <a:endParaRPr lang="el-GR" sz="1200" dirty="0"/>
          </a:p>
          <a:p>
            <a:endParaRPr lang="el-GR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42852"/>
            <a:ext cx="28194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64096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Πιστοποιήσεις νέων ΠΠΣ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l-GR" dirty="0" smtClean="0"/>
              <a:t>Επιχειρησιακό σχέδιο τετραετίας</a:t>
            </a:r>
          </a:p>
          <a:p>
            <a:pPr lvl="0" algn="just"/>
            <a:r>
              <a:rPr lang="el-GR" dirty="0" smtClean="0"/>
              <a:t>Μελέτες βιωσιμότητας και σκοπιμότητας</a:t>
            </a:r>
          </a:p>
          <a:p>
            <a:pPr lvl="0"/>
            <a:r>
              <a:rPr lang="el-GR" dirty="0" smtClean="0"/>
              <a:t>Προετοιμασία Φακέλου Πρότασης Πιστοποίησης</a:t>
            </a:r>
          </a:p>
          <a:p>
            <a:r>
              <a:rPr lang="el-GR" dirty="0" smtClean="0"/>
              <a:t>Ημερομηνία λήξης υποβολής προτάσεων </a:t>
            </a:r>
          </a:p>
          <a:p>
            <a:pPr>
              <a:buNone/>
            </a:pPr>
            <a:r>
              <a:rPr lang="el-GR" dirty="0" smtClean="0"/>
              <a:t>	28-02-2022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Αξιολόγηση διδακτικού έργου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Υποβολή πρακτικών στη ΜΟΔΙΠ</a:t>
            </a:r>
          </a:p>
          <a:p>
            <a:r>
              <a:rPr lang="el-GR" dirty="0" smtClean="0"/>
              <a:t>Συγκέντρωση στατιστικών στοιχείων συμμετοχής φοιτητών στην αξιολόγηση </a:t>
            </a:r>
          </a:p>
          <a:p>
            <a:r>
              <a:rPr lang="el-GR" dirty="0" smtClean="0"/>
              <a:t>11 Τμήματα δεν έχουν συζητήσει σε Συνέλευση τις αξιολογήσεις του χειμερινού εξαμήνου 2020-2021</a:t>
            </a:r>
          </a:p>
          <a:p>
            <a:r>
              <a:rPr lang="el-GR" dirty="0" smtClean="0"/>
              <a:t>20 Τμήματα δεν έχουν συζητήσει τις αξιολογήσεις του εαρινού εξαμήνου 2020-2021</a:t>
            </a:r>
          </a:p>
          <a:p>
            <a:r>
              <a:rPr lang="el-GR" dirty="0" smtClean="0"/>
              <a:t>5 τμήματα δεν έχουν κάνει εκθέσεις εσωτερικής αξιολόγησης ακαδημαϊκού έτους 2019-2020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4000" dirty="0" smtClean="0"/>
              <a:t>Αναθεώρηση ΠΠΣ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l-GR" dirty="0" smtClean="0"/>
              <a:t>Τήρηση διαδικασίας –επαρκή τεκμηρίωση</a:t>
            </a:r>
          </a:p>
          <a:p>
            <a:pPr lvl="0"/>
            <a:r>
              <a:rPr lang="el-GR" dirty="0" smtClean="0"/>
              <a:t>Ενεργή εμπλοκή φορέων, αποφοίτων, φοιτητών</a:t>
            </a:r>
          </a:p>
          <a:p>
            <a:pPr lvl="0" algn="just"/>
            <a:r>
              <a:rPr lang="el-GR" dirty="0" smtClean="0"/>
              <a:t>Ψηφιακά μαθήματα</a:t>
            </a:r>
          </a:p>
          <a:p>
            <a:pPr lvl="0"/>
            <a:r>
              <a:rPr lang="el-GR" dirty="0" smtClean="0"/>
              <a:t>Περιγράμματα μαθημάτων σύμφωνα με πρότυπο ΕΘΑΑΕ, μαθησιακά αποτελέσματα και σύγχρονη βιβλιογραφία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4000" dirty="0" smtClean="0"/>
              <a:t>Ξενόγλωσσα ΠΣ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dirty="0" smtClean="0"/>
              <a:t>Υποβολή ενός Προγράμματος  Σπουδών ανά Τμήμα</a:t>
            </a:r>
          </a:p>
          <a:p>
            <a:pPr lvl="0" algn="just"/>
            <a:r>
              <a:rPr lang="el-GR" dirty="0" smtClean="0"/>
              <a:t>Κοινή γραμμή Προέδρων - </a:t>
            </a:r>
            <a:r>
              <a:rPr lang="el-GR" dirty="0" smtClean="0"/>
              <a:t>Κοσμητόρων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Ιστοσελίδα</a:t>
            </a:r>
            <a:r>
              <a:rPr lang="el-GR" sz="3200" dirty="0">
                <a:solidFill>
                  <a:schemeClr val="tx2"/>
                </a:solidFill>
              </a:rPr>
              <a:t> </a:t>
            </a:r>
            <a:r>
              <a:rPr lang="el-GR" sz="4000" dirty="0"/>
              <a:t>Τμήματος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Περιγράμματα μαθημάτων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Επαγγελματικά δικαιώματα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Δημοσίευση έκθεσης εσωτερικής αξιολόγησης ακαδημαϊκού έτους 2020-2021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Σημαντικές προσθήκες, όπως παράπονα, οδηγοί ΠΔΜ </a:t>
            </a:r>
            <a:r>
              <a:rPr lang="el-GR" dirty="0" err="1" smtClean="0"/>
              <a:t>κ.α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Αγγλική έκδοση ιστοσελίδας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Βίντεο παρουσίασης στην κεντρική ιστοσελίδα</a:t>
            </a:r>
            <a:r>
              <a:rPr lang="en-US" dirty="0" smtClean="0"/>
              <a:t> </a:t>
            </a:r>
            <a:r>
              <a:rPr lang="el-GR" dirty="0" smtClean="0"/>
              <a:t>του Τμήματος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42852"/>
            <a:ext cx="18907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dirty="0" smtClean="0"/>
              <a:t>Απόφοιτοι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l-GR" dirty="0" smtClean="0"/>
              <a:t>Να οριστεί υπεύθυνος σε κάθε Τμήμα</a:t>
            </a:r>
          </a:p>
          <a:p>
            <a:r>
              <a:rPr lang="el-GR" dirty="0" smtClean="0"/>
              <a:t>Να πραγματοποιηθούν εκδηλώσεις ενημέρωσης αποφοίτων για το </a:t>
            </a:r>
            <a:r>
              <a:rPr lang="en-US" dirty="0" smtClean="0"/>
              <a:t>Alumni</a:t>
            </a:r>
            <a:endParaRPr lang="el-GR" dirty="0" smtClean="0"/>
          </a:p>
          <a:p>
            <a:pPr algn="just"/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42852"/>
            <a:ext cx="189070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 smtClean="0">
                <a:solidFill>
                  <a:schemeClr val="tx2"/>
                </a:solidFill>
              </a:rPr>
              <a:t/>
            </a:r>
            <a:br>
              <a:rPr lang="el-GR" sz="3200" dirty="0" smtClean="0">
                <a:solidFill>
                  <a:schemeClr val="tx2"/>
                </a:solidFill>
              </a:rPr>
            </a:br>
            <a:r>
              <a:rPr lang="el-GR" dirty="0" smtClean="0"/>
              <a:t>Φοιτητικές Ομάδες </a:t>
            </a:r>
            <a:endParaRPr lang="el-GR" sz="3200" dirty="0" smtClean="0">
              <a:solidFill>
                <a:schemeClr val="tx2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19975"/>
          </a:xfrm>
        </p:spPr>
        <p:txBody>
          <a:bodyPr>
            <a:normAutofit/>
          </a:bodyPr>
          <a:lstStyle/>
          <a:p>
            <a:pPr algn="just"/>
            <a:endParaRPr lang="el-GR" dirty="0" smtClean="0"/>
          </a:p>
          <a:p>
            <a:pPr algn="just"/>
            <a:r>
              <a:rPr lang="el-GR" dirty="0" smtClean="0"/>
              <a:t>Ορισμός φοιτητικών ομάδων</a:t>
            </a:r>
          </a:p>
          <a:p>
            <a:pPr algn="just">
              <a:buNone/>
            </a:pPr>
            <a:endParaRPr lang="el-GR" dirty="0" smtClean="0"/>
          </a:p>
          <a:p>
            <a:r>
              <a:rPr lang="el-GR" dirty="0" smtClean="0"/>
              <a:t>Προετοιμασία για συμμετοχή σε διαγωνισμούς </a:t>
            </a:r>
          </a:p>
          <a:p>
            <a:pPr>
              <a:buFont typeface="Wingdings" pitchFamily="2" charset="2"/>
              <a:buChar char="Ø"/>
            </a:pPr>
            <a:endParaRPr lang="el-GR" sz="4800" b="1" dirty="0" smtClean="0"/>
          </a:p>
          <a:p>
            <a:pPr>
              <a:buFont typeface="Wingdings" pitchFamily="2" charset="2"/>
              <a:buChar char="Ø"/>
            </a:pPr>
            <a:endParaRPr lang="el-GR" sz="4800" b="1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237</Words>
  <Application>Microsoft Office PowerPoint</Application>
  <PresentationFormat>Προβολή στην οθόνη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Διαφάνεια 1</vt:lpstr>
      <vt:lpstr>Σημαντικά θέματα</vt:lpstr>
      <vt:lpstr> Πιστοποιήσεις νέων ΠΠΣ </vt:lpstr>
      <vt:lpstr>Αξιολόγηση διδακτικού έργου </vt:lpstr>
      <vt:lpstr>Αναθεώρηση ΠΠΣ</vt:lpstr>
      <vt:lpstr>Ξενόγλωσσα ΠΣ</vt:lpstr>
      <vt:lpstr>Ιστοσελίδα Τμήματος</vt:lpstr>
      <vt:lpstr>Απόφοιτοι</vt:lpstr>
      <vt:lpstr> Φοιτητικές Ομάδες </vt:lpstr>
      <vt:lpstr>Εισήγηση ΜΟΔΙΠ για έκθεση εσωτερικής αξιολόγησης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C3_A</dc:creator>
  <cp:lastModifiedBy>userPC</cp:lastModifiedBy>
  <cp:revision>197</cp:revision>
  <dcterms:created xsi:type="dcterms:W3CDTF">2019-10-03T11:52:52Z</dcterms:created>
  <dcterms:modified xsi:type="dcterms:W3CDTF">2021-09-10T05:51:11Z</dcterms:modified>
</cp:coreProperties>
</file>